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1075" y="21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06.10.2021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06.10.2021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06.10.2021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06.10.2021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76672"/>
            <a:ext cx="7772400" cy="3123779"/>
          </a:xfrm>
        </p:spPr>
        <p:txBody>
          <a:bodyPr>
            <a:normAutofit/>
          </a:bodyPr>
          <a:lstStyle/>
          <a:p>
            <a:r>
              <a:rPr lang="ru-RU" sz="2400" dirty="0" err="1" smtClean="0">
                <a:latin typeface="Times New Roman" pitchFamily="18" charset="0"/>
                <a:cs typeface="Times New Roman" pitchFamily="18" charset="0"/>
              </a:rPr>
              <a:t>КазНУ</a:t>
            </a:r>
            <a:r>
              <a:rPr lang="ru-RU" sz="2400" dirty="0" smtClean="0">
                <a:latin typeface="Times New Roman" pitchFamily="18" charset="0"/>
                <a:cs typeface="Times New Roman" pitchFamily="18" charset="0"/>
              </a:rPr>
              <a:t> им. аль-</a:t>
            </a:r>
            <a:r>
              <a:rPr lang="ru-RU" sz="2400" dirty="0" err="1" smtClean="0">
                <a:latin typeface="Times New Roman" pitchFamily="18" charset="0"/>
                <a:cs typeface="Times New Roman" pitchFamily="18" charset="0"/>
              </a:rPr>
              <a:t>Фараби</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факультет философии и политологии</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Лекция 6.</a:t>
            </a:r>
            <a:r>
              <a:rPr lang="ru-RU" sz="2400" b="1" dirty="0">
                <a:latin typeface="Times New Roman" pitchFamily="18" charset="0"/>
                <a:cs typeface="Times New Roman" pitchFamily="18" charset="0"/>
              </a:rPr>
              <a:t> Управленческая культура руководителя организации </a:t>
            </a:r>
            <a:r>
              <a:rPr lang="ru-RU" sz="2400" b="1" dirty="0" smtClean="0">
                <a:latin typeface="Times New Roman" pitchFamily="18" charset="0"/>
                <a:cs typeface="Times New Roman" pitchFamily="18" charset="0"/>
              </a:rPr>
              <a:t>образования</a:t>
            </a:r>
            <a:r>
              <a:rPr lang="ru-RU" sz="3200" dirty="0"/>
              <a:t/>
            </a:r>
            <a:br>
              <a:rPr lang="ru-RU" sz="3200" dirty="0"/>
            </a:br>
            <a:endParaRPr lang="ru-RU" sz="32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4221088"/>
            <a:ext cx="6400800" cy="1417712"/>
          </a:xfrm>
        </p:spPr>
        <p:txBody>
          <a:bodyPr>
            <a:normAutofit/>
          </a:bodyPr>
          <a:lstStyle/>
          <a:p>
            <a:pPr algn="r"/>
            <a:r>
              <a:rPr lang="ru-RU" sz="2400" dirty="0">
                <a:solidFill>
                  <a:schemeClr val="tx1"/>
                </a:solidFill>
                <a:latin typeface="Times New Roman" pitchFamily="18" charset="0"/>
                <a:cs typeface="Times New Roman" pitchFamily="18" charset="0"/>
              </a:rPr>
              <a:t>к</a:t>
            </a:r>
            <a:r>
              <a:rPr lang="ru-RU" sz="2400" dirty="0" smtClean="0">
                <a:solidFill>
                  <a:schemeClr val="tx1"/>
                </a:solidFill>
                <a:latin typeface="Times New Roman" pitchFamily="18" charset="0"/>
                <a:cs typeface="Times New Roman" pitchFamily="18" charset="0"/>
              </a:rPr>
              <a:t>афедра педагогики и образовательного менеджмента </a:t>
            </a:r>
            <a:r>
              <a:rPr lang="ru-RU" sz="2400" dirty="0" err="1" smtClean="0">
                <a:solidFill>
                  <a:schemeClr val="tx1"/>
                </a:solidFill>
                <a:latin typeface="Times New Roman" pitchFamily="18" charset="0"/>
                <a:cs typeface="Times New Roman" pitchFamily="18" charset="0"/>
              </a:rPr>
              <a:t>Махамбетова</a:t>
            </a:r>
            <a:r>
              <a:rPr lang="ru-RU" sz="2400" dirty="0" smtClean="0">
                <a:solidFill>
                  <a:schemeClr val="tx1"/>
                </a:solidFill>
                <a:latin typeface="Times New Roman" pitchFamily="18" charset="0"/>
                <a:cs typeface="Times New Roman" pitchFamily="18" charset="0"/>
              </a:rPr>
              <a:t> Ж.Т.</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08512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a:bodyPr>
          <a:lstStyle/>
          <a:p>
            <a:pPr marL="0" indent="0" algn="just">
              <a:buNone/>
            </a:pPr>
            <a:r>
              <a:rPr lang="ru-RU" sz="2400" dirty="0">
                <a:latin typeface="Times New Roman" pitchFamily="18" charset="0"/>
                <a:cs typeface="Times New Roman" pitchFamily="18" charset="0"/>
              </a:rPr>
              <a:t>Охарактеризуем компоненты ВС. Основной целью любой ВС является развивающаяся личность учащегося. Поэтому существенные характеристики воспитательных систем будут сходными.</a:t>
            </a:r>
          </a:p>
          <a:p>
            <a:pPr marL="0" indent="0" algn="just">
              <a:buNone/>
            </a:pPr>
            <a:r>
              <a:rPr lang="ru-RU" sz="2400" dirty="0">
                <a:latin typeface="Times New Roman" pitchFamily="18" charset="0"/>
                <a:cs typeface="Times New Roman" pitchFamily="18" charset="0"/>
              </a:rPr>
              <a:t>ВС — системы по происхождению искусственные, т.е. созданные человеком. Смыслом их создания и существования является возможность реализации педагогической идеи, положенной в основу формирования личности учащегося. Самочувствие учащегося и педагога, создание условии для полного их самовыражения, для развития их творческих индивидуальностей — в этом заключается смысл функционирования любой ВС.</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47200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a:bodyPr>
          <a:lstStyle/>
          <a:p>
            <a:pPr marL="0" indent="0" algn="just">
              <a:buNone/>
            </a:pPr>
            <a:r>
              <a:rPr lang="ru-RU" sz="2400" dirty="0">
                <a:latin typeface="Times New Roman" pitchFamily="18" charset="0"/>
                <a:cs typeface="Times New Roman" pitchFamily="18" charset="0"/>
              </a:rPr>
              <a:t>Современный социальный заказ представлен совокупностью ориентиров, которая включает формирование: </a:t>
            </a:r>
            <a:endParaRPr lang="ru-RU" sz="2400" dirty="0" smtClean="0">
              <a:latin typeface="Times New Roman" pitchFamily="18" charset="0"/>
              <a:cs typeface="Times New Roman" pitchFamily="18" charset="0"/>
            </a:endParaRPr>
          </a:p>
          <a:p>
            <a:pPr marL="0" indent="0" algn="just">
              <a:buNone/>
            </a:pPr>
            <a:r>
              <a:rPr lang="ru-RU" sz="2400" dirty="0" smtClean="0">
                <a:latin typeface="Times New Roman" pitchFamily="18" charset="0"/>
                <a:cs typeface="Times New Roman" pitchFamily="18" charset="0"/>
              </a:rPr>
              <a:t>а</a:t>
            </a:r>
            <a:r>
              <a:rPr lang="ru-RU" sz="2400" dirty="0">
                <a:latin typeface="Times New Roman" pitchFamily="18" charset="0"/>
                <a:cs typeface="Times New Roman" pitchFamily="18" charset="0"/>
              </a:rPr>
              <a:t>) целостной и научно обоснованной картины мира; </a:t>
            </a:r>
            <a:endParaRPr lang="ru-RU" sz="2400" dirty="0" smtClean="0">
              <a:latin typeface="Times New Roman" pitchFamily="18" charset="0"/>
              <a:cs typeface="Times New Roman" pitchFamily="18" charset="0"/>
            </a:endParaRPr>
          </a:p>
          <a:p>
            <a:pPr marL="0" indent="0" algn="just">
              <a:buNone/>
            </a:pPr>
            <a:r>
              <a:rPr lang="ru-RU" sz="2400" dirty="0" smtClean="0">
                <a:latin typeface="Times New Roman" pitchFamily="18" charset="0"/>
                <a:cs typeface="Times New Roman" pitchFamily="18" charset="0"/>
              </a:rPr>
              <a:t>б)самосознания </a:t>
            </a:r>
            <a:r>
              <a:rPr lang="ru-RU" sz="2400" dirty="0">
                <a:latin typeface="Times New Roman" pitchFamily="18" charset="0"/>
                <a:cs typeface="Times New Roman" pitchFamily="18" charset="0"/>
              </a:rPr>
              <a:t>гражданина, ответственного за судьбу Родины; </a:t>
            </a:r>
            <a:endParaRPr lang="ru-RU" sz="2400" dirty="0" smtClean="0">
              <a:latin typeface="Times New Roman" pitchFamily="18" charset="0"/>
              <a:cs typeface="Times New Roman" pitchFamily="18" charset="0"/>
            </a:endParaRPr>
          </a:p>
          <a:p>
            <a:pPr marL="0" indent="0" algn="just">
              <a:buNone/>
            </a:pPr>
            <a:r>
              <a:rPr lang="ru-RU" sz="2400" dirty="0" smtClean="0">
                <a:latin typeface="Times New Roman" pitchFamily="18" charset="0"/>
                <a:cs typeface="Times New Roman" pitchFamily="18" charset="0"/>
              </a:rPr>
              <a:t>в)приобщение </a:t>
            </a:r>
            <a:r>
              <a:rPr lang="ru-RU" sz="2400" dirty="0">
                <a:latin typeface="Times New Roman" pitchFamily="18" charset="0"/>
                <a:cs typeface="Times New Roman" pitchFamily="18" charset="0"/>
              </a:rPr>
              <a:t>к общечеловеческим ценностям и формирование адекватного этим ценностям поведения; </a:t>
            </a:r>
            <a:endParaRPr lang="ru-RU" sz="2400" dirty="0" smtClean="0">
              <a:latin typeface="Times New Roman" pitchFamily="18" charset="0"/>
              <a:cs typeface="Times New Roman" pitchFamily="18" charset="0"/>
            </a:endParaRPr>
          </a:p>
          <a:p>
            <a:pPr marL="0" indent="0" algn="just">
              <a:buNone/>
            </a:pPr>
            <a:r>
              <a:rPr lang="ru-RU" sz="2400" dirty="0" smtClean="0">
                <a:latin typeface="Times New Roman" pitchFamily="18" charset="0"/>
                <a:cs typeface="Times New Roman" pitchFamily="18" charset="0"/>
              </a:rPr>
              <a:t>г</a:t>
            </a:r>
            <a:r>
              <a:rPr lang="ru-RU" sz="2400" dirty="0">
                <a:latin typeface="Times New Roman" pitchFamily="18" charset="0"/>
                <a:cs typeface="Times New Roman" pitchFamily="18" charset="0"/>
              </a:rPr>
              <a:t>) креативности, «</a:t>
            </a:r>
            <a:r>
              <a:rPr lang="ru-RU" sz="2400" dirty="0" err="1">
                <a:latin typeface="Times New Roman" pitchFamily="18" charset="0"/>
                <a:cs typeface="Times New Roman" pitchFamily="18" charset="0"/>
              </a:rPr>
              <a:t>творческости</a:t>
            </a:r>
            <a:r>
              <a:rPr lang="ru-RU" sz="2400" dirty="0">
                <a:latin typeface="Times New Roman" pitchFamily="18" charset="0"/>
                <a:cs typeface="Times New Roman" pitchFamily="18" charset="0"/>
              </a:rPr>
              <a:t>» как черты личности; </a:t>
            </a:r>
            <a:endParaRPr lang="ru-RU" sz="2400" dirty="0" smtClean="0">
              <a:latin typeface="Times New Roman" pitchFamily="18" charset="0"/>
              <a:cs typeface="Times New Roman" pitchFamily="18" charset="0"/>
            </a:endParaRPr>
          </a:p>
          <a:p>
            <a:pPr marL="0" indent="0" algn="just">
              <a:buNone/>
            </a:pPr>
            <a:r>
              <a:rPr lang="ru-RU" sz="2400" dirty="0" smtClean="0">
                <a:latin typeface="Times New Roman" pitchFamily="18" charset="0"/>
                <a:cs typeface="Times New Roman" pitchFamily="18" charset="0"/>
              </a:rPr>
              <a:t>д</a:t>
            </a:r>
            <a:r>
              <a:rPr lang="ru-RU" sz="2400" dirty="0">
                <a:latin typeface="Times New Roman" pitchFamily="18" charset="0"/>
                <a:cs typeface="Times New Roman" pitchFamily="18" charset="0"/>
              </a:rPr>
              <a:t>) самосознания помощи в самореализации.</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76849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a:bodyPr>
          <a:lstStyle/>
          <a:p>
            <a:pPr marL="0" indent="0" algn="just">
              <a:buNone/>
            </a:pPr>
            <a:r>
              <a:rPr lang="ru-RU" sz="2400" dirty="0">
                <a:latin typeface="Times New Roman" pitchFamily="18" charset="0"/>
                <a:cs typeface="Times New Roman" pitchFamily="18" charset="0"/>
              </a:rPr>
              <a:t>Достижение цели может осуществляться разными путями: условиями, в которых создается ВС, содержанием педагогической идеи, реализуеМ0й через ВС. Поэтому ВС могут (да и должны) быть разнообразными. Педагогическая идея (т.е. идеология ВС) конкретизируется в целевых ориентирах педагогов и учащихся на разных уровнях. Мы представляем это следующим образом: </a:t>
            </a:r>
            <a:endParaRPr lang="ru-RU" sz="2400" dirty="0" smtClean="0">
              <a:latin typeface="Times New Roman" pitchFamily="18" charset="0"/>
              <a:cs typeface="Times New Roman" pitchFamily="18" charset="0"/>
            </a:endParaRPr>
          </a:p>
          <a:p>
            <a:pPr marL="0" indent="0" algn="just">
              <a:buNone/>
            </a:pPr>
            <a:r>
              <a:rPr lang="ru-RU" sz="2400" dirty="0" smtClean="0">
                <a:latin typeface="Times New Roman" pitchFamily="18" charset="0"/>
                <a:cs typeface="Times New Roman" pitchFamily="18" charset="0"/>
              </a:rPr>
              <a:t>социальная </a:t>
            </a:r>
            <a:r>
              <a:rPr lang="ru-RU" sz="2400" dirty="0">
                <a:latin typeface="Times New Roman" pitchFamily="18" charset="0"/>
                <a:cs typeface="Times New Roman" pitchFamily="18" charset="0"/>
              </a:rPr>
              <a:t>цель — цель ВС — цель периода — задачи педагогического воздействия (образовательные, воспитательные, развивающие) — коммуникативные задачи — задачи самовоспитания.</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95880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85000" lnSpcReduction="20000"/>
          </a:bodyPr>
          <a:lstStyle/>
          <a:p>
            <a:pPr marL="0" indent="0" algn="just">
              <a:buNone/>
            </a:pPr>
            <a:r>
              <a:rPr lang="ru-RU" sz="2800" dirty="0">
                <a:latin typeface="Times New Roman" pitchFamily="18" charset="0"/>
                <a:cs typeface="Times New Roman" pitchFamily="18" charset="0"/>
              </a:rPr>
              <a:t>Следовательно, для формирования отношений, отвечающих поставленным целям, нужна системообразующая деятельность, т.е. деятельность, с помощью которой будет достигнута целевая установка ВС.</a:t>
            </a:r>
          </a:p>
          <a:p>
            <a:pPr marL="0" indent="0" algn="just">
              <a:buNone/>
            </a:pPr>
            <a:r>
              <a:rPr lang="ru-RU" sz="2800" dirty="0">
                <a:latin typeface="Times New Roman" pitchFamily="18" charset="0"/>
                <a:cs typeface="Times New Roman" pitchFamily="18" charset="0"/>
              </a:rPr>
              <a:t>Известно, что для человека (прежде всего — формирующегося) важны игровая, учебная, трудовая, коммуникативная и другие виды деятельности.</a:t>
            </a:r>
          </a:p>
          <a:p>
            <a:pPr marL="0" indent="0" algn="just">
              <a:buNone/>
            </a:pPr>
            <a:r>
              <a:rPr lang="ru-RU" sz="2800" dirty="0">
                <a:latin typeface="Times New Roman" pitchFamily="18" charset="0"/>
                <a:cs typeface="Times New Roman" pitchFamily="18" charset="0"/>
              </a:rPr>
              <a:t>В образовательном учреждении главным видом деятельности является учебная. Но не для всякой ВС учебная деятельность будет системообразующей. Таковой может быть и спортивная, и трудовая, и познавательная, и другие виды деятельности. Признаками системообразующей деятельности является ее совместный характер (детей и взрослых), она должна быть творческой и личностно значимой.</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524474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marL="0" indent="0" algn="just">
              <a:buNone/>
            </a:pPr>
            <a:r>
              <a:rPr lang="ru-RU" sz="2600" dirty="0">
                <a:latin typeface="Times New Roman" pitchFamily="18" charset="0"/>
                <a:cs typeface="Times New Roman" pitchFamily="18" charset="0"/>
              </a:rPr>
              <a:t>Таким образом, каждый ребенок и каждый взрослый является субъектом системообразующей деятельности.</a:t>
            </a:r>
          </a:p>
          <a:p>
            <a:pPr marL="0" indent="0" algn="just">
              <a:buNone/>
            </a:pPr>
            <a:r>
              <a:rPr lang="ru-RU" sz="2600" dirty="0">
                <a:latin typeface="Times New Roman" pitchFamily="18" charset="0"/>
                <a:cs typeface="Times New Roman" pitchFamily="18" charset="0"/>
              </a:rPr>
              <a:t>Управление ВС осуществляется извне и изнутри. Управление извне — это действия в основном вышестоящих органов управления образовательными учреждениями. Управление изнутри — это </a:t>
            </a:r>
            <a:r>
              <a:rPr lang="ru-RU" sz="2600" dirty="0" err="1">
                <a:latin typeface="Times New Roman" pitchFamily="18" charset="0"/>
                <a:cs typeface="Times New Roman" pitchFamily="18" charset="0"/>
              </a:rPr>
              <a:t>соуправление</a:t>
            </a:r>
            <a:r>
              <a:rPr lang="ru-RU" sz="2600" dirty="0">
                <a:latin typeface="Times New Roman" pitchFamily="18" charset="0"/>
                <a:cs typeface="Times New Roman" pitchFamily="18" charset="0"/>
              </a:rPr>
              <a:t> педагогов и воспитанников. Приоритетным является управление педагогического коллектива. Оно осуществляется через конкретизацию целей воспитания, расширение системообразующих видов деятельности, введение новаций в воспитательный процесс, деятельность социолого-психологической службы, расширение взаимодействия со средой. Управление ВС осуществляется на трех уровнях: 1) социально-педагогическом (связан с созданием условий); 2) организационно-педагогическом (связан с организацией жизнедеятельности детей и взрослых); 3) психолого-педагогическом (имеет объектом формирующиеся отношения).</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508591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fontScale="70000" lnSpcReduction="20000"/>
          </a:bodyPr>
          <a:lstStyle/>
          <a:p>
            <a:pPr marL="0" indent="0" algn="just">
              <a:buNone/>
            </a:pPr>
            <a:r>
              <a:rPr lang="ru-RU" sz="2800" dirty="0">
                <a:latin typeface="Times New Roman" pitchFamily="18" charset="0"/>
                <a:cs typeface="Times New Roman" pitchFamily="18" charset="0"/>
              </a:rPr>
              <a:t>Эффективность управления зависит от степени участия в </a:t>
            </a:r>
            <a:r>
              <a:rPr lang="ru-RU" sz="2800" dirty="0" err="1">
                <a:latin typeface="Times New Roman" pitchFamily="18" charset="0"/>
                <a:cs typeface="Times New Roman" pitchFamily="18" charset="0"/>
              </a:rPr>
              <a:t>соуправлении</a:t>
            </a:r>
            <a:r>
              <a:rPr lang="ru-RU" sz="2800" dirty="0">
                <a:latin typeface="Times New Roman" pitchFamily="18" charset="0"/>
                <a:cs typeface="Times New Roman" pitchFamily="18" charset="0"/>
              </a:rPr>
              <a:t> педагогов и учащихся.</a:t>
            </a:r>
          </a:p>
          <a:p>
            <a:pPr marL="0" indent="0" algn="just">
              <a:buNone/>
            </a:pPr>
            <a:r>
              <a:rPr lang="ru-RU" sz="2800" dirty="0">
                <a:latin typeface="Times New Roman" pitchFamily="18" charset="0"/>
                <a:cs typeface="Times New Roman" pitchFamily="18" charset="0"/>
              </a:rPr>
              <a:t>Возможны следующие воспитательные системы.</a:t>
            </a:r>
          </a:p>
          <a:p>
            <a:pPr algn="just"/>
            <a:r>
              <a:rPr lang="ru-RU" sz="2800" dirty="0">
                <a:latin typeface="Times New Roman" pitchFamily="18" charset="0"/>
                <a:cs typeface="Times New Roman" pitchFamily="18" charset="0"/>
              </a:rPr>
              <a:t>Определение уровня </a:t>
            </a:r>
            <a:r>
              <a:rPr lang="ru-RU" sz="2800" dirty="0" err="1">
                <a:latin typeface="Times New Roman" pitchFamily="18" charset="0"/>
                <a:cs typeface="Times New Roman" pitchFamily="18" charset="0"/>
              </a:rPr>
              <a:t>сформированности</a:t>
            </a:r>
            <a:r>
              <a:rPr lang="ru-RU" sz="2800" dirty="0">
                <a:latin typeface="Times New Roman" pitchFamily="18" charset="0"/>
                <a:cs typeface="Times New Roman" pitchFamily="18" charset="0"/>
              </a:rPr>
              <a:t> воспитательной системы</a:t>
            </a:r>
          </a:p>
          <a:p>
            <a:pPr algn="just"/>
            <a:r>
              <a:rPr lang="ru-RU" sz="2800" dirty="0">
                <a:latin typeface="Times New Roman" pitchFamily="18" charset="0"/>
                <a:cs typeface="Times New Roman" pitchFamily="18" charset="0"/>
              </a:rPr>
              <a:t>Для определения уровня </a:t>
            </a:r>
            <a:r>
              <a:rPr lang="ru-RU" sz="2800" dirty="0" err="1">
                <a:latin typeface="Times New Roman" pitchFamily="18" charset="0"/>
                <a:cs typeface="Times New Roman" pitchFamily="18" charset="0"/>
              </a:rPr>
              <a:t>сформированности</a:t>
            </a:r>
            <a:r>
              <a:rPr lang="ru-RU" sz="2800" dirty="0">
                <a:latin typeface="Times New Roman" pitchFamily="18" charset="0"/>
                <a:cs typeface="Times New Roman" pitchFamily="18" charset="0"/>
              </a:rPr>
              <a:t> ВС образовательного учреждения используют две группы оценок: критерии факта и критерии качества. Первая группа позволяет ответить на вопрос, есть ли в данном образовательном учреждении воспитательная система, а вторая группа дает представление об уровне ее </a:t>
            </a:r>
            <a:r>
              <a:rPr lang="ru-RU" sz="2800" dirty="0" err="1">
                <a:latin typeface="Times New Roman" pitchFamily="18" charset="0"/>
                <a:cs typeface="Times New Roman" pitchFamily="18" charset="0"/>
              </a:rPr>
              <a:t>сформированности</a:t>
            </a:r>
            <a:r>
              <a:rPr lang="ru-RU" sz="2800" dirty="0">
                <a:latin typeface="Times New Roman" pitchFamily="18" charset="0"/>
                <a:cs typeface="Times New Roman" pitchFamily="18" charset="0"/>
              </a:rPr>
              <a:t> и эффективности.</a:t>
            </a:r>
          </a:p>
          <a:p>
            <a:pPr algn="just"/>
            <a:r>
              <a:rPr lang="ru-RU" sz="2800" dirty="0">
                <a:latin typeface="Times New Roman" pitchFamily="18" charset="0"/>
                <a:cs typeface="Times New Roman" pitchFamily="18" charset="0"/>
              </a:rPr>
              <a:t>Группа «критериев факта» включает следующие показатели:</a:t>
            </a:r>
          </a:p>
          <a:p>
            <a:pPr algn="just"/>
            <a:r>
              <a:rPr lang="ru-RU" sz="2800" dirty="0">
                <a:latin typeface="Times New Roman" pitchFamily="18" charset="0"/>
                <a:cs typeface="Times New Roman" pitchFamily="18" charset="0"/>
              </a:rPr>
              <a:t>• упорядоченность жизнедеятельности образовательного учреждения (соответствие содержания, объема и характера учебно-воспитательной работы возможностям и условиям данного образовательного учреждения);</a:t>
            </a:r>
          </a:p>
          <a:p>
            <a:pPr algn="just"/>
            <a:r>
              <a:rPr lang="ru-RU" sz="2800" dirty="0">
                <a:latin typeface="Times New Roman" pitchFamily="18" charset="0"/>
                <a:cs typeface="Times New Roman" pitchFamily="18" charset="0"/>
              </a:rPr>
              <a:t>• наличие сложившегося единого коллектива образовательного учреждения;</a:t>
            </a:r>
          </a:p>
          <a:p>
            <a:pPr algn="just"/>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a:t>
            </a:r>
            <a:r>
              <a:rPr lang="ru-RU" sz="2800" dirty="0" err="1">
                <a:latin typeface="Times New Roman" pitchFamily="18" charset="0"/>
                <a:cs typeface="Times New Roman" pitchFamily="18" charset="0"/>
              </a:rPr>
              <a:t>и</a:t>
            </a:r>
            <a:r>
              <a:rPr lang="ru-RU" sz="2800" dirty="0" err="1" smtClean="0">
                <a:latin typeface="Times New Roman" pitchFamily="18" charset="0"/>
                <a:cs typeface="Times New Roman" pitchFamily="18" charset="0"/>
              </a:rPr>
              <a:t>нтегрированность</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воспитательных воздействий, концентрация педагогических усилий.</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568556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Группа «критериев качества» включает:</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степень приближенности системы к поставленным целям, реализация педагогической концепции, идей и принципов, лежащих в основе воспитательной системы;</a:t>
            </a:r>
          </a:p>
          <a:p>
            <a:pPr marL="0" indent="0">
              <a:buNone/>
            </a:pPr>
            <a:r>
              <a:rPr lang="ru-RU" sz="2400" dirty="0">
                <a:latin typeface="Times New Roman" pitchFamily="18" charset="0"/>
                <a:cs typeface="Times New Roman" pitchFamily="18" charset="0"/>
              </a:rPr>
              <a:t>• общий психологический климат школы, стиль отношений, самочувствие учащегося, его социальная защищенность, внутренний комфорт;</a:t>
            </a:r>
          </a:p>
          <a:p>
            <a:pPr marL="0" indent="0">
              <a:buNone/>
            </a:pPr>
            <a:r>
              <a:rPr lang="ru-RU" sz="2400" dirty="0">
                <a:latin typeface="Times New Roman" pitchFamily="18" charset="0"/>
                <a:cs typeface="Times New Roman" pitchFamily="18" charset="0"/>
              </a:rPr>
              <a:t>• уровень воспитанности учащихся, причем определяющей чертой выпускника образовательного учреждения должно стать чувство собственного достоинства.</a:t>
            </a:r>
          </a:p>
          <a:p>
            <a:r>
              <a:rPr lang="ru-RU" sz="2400" dirty="0">
                <a:latin typeface="Times New Roman" pitchFamily="18" charset="0"/>
                <a:cs typeface="Times New Roman" pitchFamily="18" charset="0"/>
              </a:rPr>
              <a:t>Данные критерии условны, они могут быть конкретизированы применительно к той или иной ВС.</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102053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t>Развитие воспитательной системы: источники, этапы, условия</a:t>
            </a:r>
            <a:br>
              <a:rPr lang="ru-RU" sz="2400" b="1" dirty="0"/>
            </a:br>
            <a:endParaRPr lang="ru-RU" sz="2400" b="1" dirty="0">
              <a:latin typeface="Times New Roman" pitchFamily="18" charset="0"/>
              <a:cs typeface="Times New Roman" pitchFamily="18" charset="0"/>
            </a:endParaRPr>
          </a:p>
        </p:txBody>
      </p:sp>
      <p:sp>
        <p:nvSpPr>
          <p:cNvPr id="3" name="Объект 2"/>
          <p:cNvSpPr>
            <a:spLocks noGrp="1"/>
          </p:cNvSpPr>
          <p:nvPr>
            <p:ph idx="1"/>
          </p:nvPr>
        </p:nvSpPr>
        <p:spPr>
          <a:xfrm>
            <a:off x="457200" y="1124744"/>
            <a:ext cx="8229600" cy="5001419"/>
          </a:xfrm>
        </p:spPr>
        <p:txBody>
          <a:bodyPr>
            <a:normAutofit/>
          </a:bodyPr>
          <a:lstStyle/>
          <a:p>
            <a:pPr algn="just"/>
            <a:r>
              <a:rPr lang="ru-RU" sz="2400" dirty="0" smtClean="0">
                <a:latin typeface="Times New Roman" pitchFamily="18" charset="0"/>
                <a:cs typeface="Times New Roman" pitchFamily="18" charset="0"/>
              </a:rPr>
              <a:t>Может </a:t>
            </a:r>
            <a:r>
              <a:rPr lang="ru-RU" sz="2400" dirty="0">
                <a:latin typeface="Times New Roman" pitchFamily="18" charset="0"/>
                <a:cs typeface="Times New Roman" pitchFamily="18" charset="0"/>
              </a:rPr>
              <a:t>ли существовать образовательное учреждение с четкой организацией всех происходящих в ней процессов, но в которой нет воспитательной системы? Конечно, может. Хотя в этом случае система все-таки есть. Но по своему характеру она жесткая, </a:t>
            </a:r>
            <a:r>
              <a:rPr lang="ru-RU" sz="2400" dirty="0" err="1">
                <a:latin typeface="Times New Roman" pitchFamily="18" charset="0"/>
                <a:cs typeface="Times New Roman" pitchFamily="18" charset="0"/>
              </a:rPr>
              <a:t>несаморазвивающаяся</a:t>
            </a:r>
            <a:r>
              <a:rPr lang="ru-RU" sz="2400" dirty="0">
                <a:latin typeface="Times New Roman" pitchFamily="18" charset="0"/>
                <a:cs typeface="Times New Roman" pitchFamily="18" charset="0"/>
              </a:rPr>
              <a:t>, так как является порождением административно-командного стиля управления, в отличие от демократического, — предопределяющего существование благоприятного психологического климата в образовательном учреждении. При жестком стиле связи между процессами или людьми могут быть либо непрочными, либо отсутствовать вовсе. Поэтому о существовании ВС говорить не приходится.</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832503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ВС выделяют две </a:t>
            </a:r>
            <a:r>
              <a:rPr lang="ru-RU" sz="2400" b="1" dirty="0" smtClean="0">
                <a:latin typeface="Times New Roman" pitchFamily="18" charset="0"/>
                <a:cs typeface="Times New Roman" pitchFamily="18" charset="0"/>
              </a:rPr>
              <a:t>тенденции</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a:xfrm>
            <a:off x="457200" y="1124744"/>
            <a:ext cx="8229600" cy="5001419"/>
          </a:xfrm>
        </p:spPr>
        <p:txBody>
          <a:bodyPr>
            <a:normAutofit fontScale="85000" lnSpcReduction="10000"/>
          </a:bodyPr>
          <a:lstStyle/>
          <a:p>
            <a:pPr marL="0" indent="0" algn="just">
              <a:buNone/>
            </a:pPr>
            <a:r>
              <a:rPr lang="ru-RU" sz="2600" b="1" dirty="0" smtClean="0">
                <a:latin typeface="Times New Roman" pitchFamily="18" charset="0"/>
                <a:cs typeface="Times New Roman" pitchFamily="18" charset="0"/>
              </a:rPr>
              <a:t>Первая </a:t>
            </a:r>
            <a:r>
              <a:rPr lang="ru-RU" sz="2600" b="1" dirty="0">
                <a:latin typeface="Times New Roman" pitchFamily="18" charset="0"/>
                <a:cs typeface="Times New Roman" pitchFamily="18" charset="0"/>
              </a:rPr>
              <a:t>тенденция </a:t>
            </a:r>
            <a:r>
              <a:rPr lang="ru-RU" sz="2600" dirty="0">
                <a:latin typeface="Times New Roman" pitchFamily="18" charset="0"/>
                <a:cs typeface="Times New Roman" pitchFamily="18" charset="0"/>
              </a:rPr>
              <a:t>— локализация системы, при которой создается свое производство, своя спортивная школа, своя музыкальная школа и т.п., расширяется круг лиц, занятых воспитанием в рамках самого образовательного учреждения. Окружающая среда неадекватна целевым установкам ВС.</a:t>
            </a:r>
          </a:p>
          <a:p>
            <a:pPr marL="0" indent="0" algn="just">
              <a:buNone/>
            </a:pPr>
            <a:r>
              <a:rPr lang="ru-RU" sz="2600" b="1" dirty="0">
                <a:latin typeface="Times New Roman" pitchFamily="18" charset="0"/>
                <a:cs typeface="Times New Roman" pitchFamily="18" charset="0"/>
              </a:rPr>
              <a:t>Вторая тенденция </a:t>
            </a:r>
            <a:r>
              <a:rPr lang="ru-RU" sz="2600" dirty="0">
                <a:latin typeface="Times New Roman" pitchFamily="18" charset="0"/>
                <a:cs typeface="Times New Roman" pitchFamily="18" charset="0"/>
              </a:rPr>
              <a:t>— выход ВС за рамки школы и включение в духовную и производственную жизнь окружения. В данном случае среда является позитивно действующим фактором и в итоге становится компонентом ВС.</a:t>
            </a:r>
          </a:p>
          <a:p>
            <a:pPr marL="0" indent="0" algn="just">
              <a:buNone/>
            </a:pPr>
            <a:r>
              <a:rPr lang="ru-RU" sz="2600" dirty="0">
                <a:latin typeface="Times New Roman" pitchFamily="18" charset="0"/>
                <a:cs typeface="Times New Roman" pitchFamily="18" charset="0"/>
              </a:rPr>
              <a:t>Воспитательную систему нельзя создать приказом. Решающим фактором является реальная деятельность педагогического коллектива Можно ли позаимствовать ВС одного образовательного учреждения для другого? Очевидно, нельзя. Можно позаимствовать идею, но воплощать ее придется в своих условиях, поэтому это будет другая ВС.</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391089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77500" lnSpcReduction="20000"/>
          </a:bodyPr>
          <a:lstStyle/>
          <a:p>
            <a:pPr marL="0" indent="0" algn="just">
              <a:buNone/>
            </a:pPr>
            <a:r>
              <a:rPr lang="ru-RU" sz="2800" dirty="0">
                <a:latin typeface="Times New Roman" pitchFamily="18" charset="0"/>
                <a:cs typeface="Times New Roman" pitchFamily="18" charset="0"/>
              </a:rPr>
              <a:t>Любая ВС развивается поэтапно, для каждого этапа характерны свои задачи, виды деятельности, организационные формы, системообразующие связи.</a:t>
            </a:r>
          </a:p>
          <a:p>
            <a:pPr marL="0" indent="0" algn="just">
              <a:buNone/>
            </a:pPr>
            <a:r>
              <a:rPr lang="ru-RU" sz="2800" dirty="0">
                <a:latin typeface="Times New Roman" pitchFamily="18" charset="0"/>
                <a:cs typeface="Times New Roman" pitchFamily="18" charset="0"/>
              </a:rPr>
              <a:t>В развитии ВС выделяют три этапа.</a:t>
            </a:r>
          </a:p>
          <a:p>
            <a:pPr marL="0" indent="0" algn="just">
              <a:buNone/>
            </a:pPr>
            <a:r>
              <a:rPr lang="ru-RU" sz="2800" dirty="0">
                <a:latin typeface="Times New Roman" pitchFamily="18" charset="0"/>
                <a:cs typeface="Times New Roman" pitchFamily="18" charset="0"/>
              </a:rPr>
              <a:t>Первый этап начинается с выработки главных ориентиров, коллективных ценностей. Он характеризуется тем, что в педагогическом коллективе усиливаются разногласия, обозначаются лидеры, актив, формируются группы. В среде учащихся также наступает период исканий и дискуссий. Выделяются обладающие организаторскими способностями, тяготеющие к коллективной деятельности. Может наступить временный период разобщенности. Коллективность выражается на уровне классов, групп сверстников. Чувство принадлежности к коллективу образовательного учреждения присуще преимущественно активу. Взаимодействие с окружающей средой носит стихийный, реактивный характер. Отмечается недостаточная прочность внутренних связей.</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077974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ru-RU" sz="2400" dirty="0">
                <a:latin typeface="Times New Roman" pitchFamily="18" charset="0"/>
                <a:cs typeface="Times New Roman" pitchFamily="18" charset="0"/>
              </a:rPr>
              <a:t>Цели занятия: уяснить сущность теоретических основ, масштаб и роль воспитательной системы образовательного учреждения в содействии развитию личности; ознакомиться с механизмами создания воспитательной системы; изучить особенности управления развитием воспитательной системы; определить специфику способов и средств управления развитием воспитательной системы</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900767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Autofit/>
          </a:bodyPr>
          <a:lstStyle/>
          <a:p>
            <a:pPr marL="0" indent="0" algn="just">
              <a:buNone/>
            </a:pPr>
            <a:r>
              <a:rPr lang="ru-RU" sz="2400" dirty="0">
                <a:latin typeface="Times New Roman" pitchFamily="18" charset="0"/>
                <a:cs typeface="Times New Roman" pitchFamily="18" charset="0"/>
              </a:rPr>
              <a:t>В управлении преобладают организационные аспекты. Компоненты системы работают порознь, автономно. Поэтому главной целью на этом этапе является создание коллектива образовательного учреждения.</a:t>
            </a:r>
          </a:p>
          <a:p>
            <a:pPr marL="0" indent="0" algn="just">
              <a:buNone/>
            </a:pPr>
            <a:r>
              <a:rPr lang="ru-RU" sz="2400" dirty="0">
                <a:latin typeface="Times New Roman" pitchFamily="18" charset="0"/>
                <a:cs typeface="Times New Roman" pitchFamily="18" charset="0"/>
              </a:rPr>
              <a:t>На втором этапе утверждается системообразующий вид деятельности. Идет отработка эффективных форм и методов деятельности. Бурно развивается ученический коллектив за счет </a:t>
            </a:r>
            <a:r>
              <a:rPr lang="ru-RU" sz="2400" dirty="0" err="1">
                <a:latin typeface="Times New Roman" pitchFamily="18" charset="0"/>
                <a:cs typeface="Times New Roman" pitchFamily="18" charset="0"/>
              </a:rPr>
              <a:t>межвозрастного</a:t>
            </a:r>
            <a:r>
              <a:rPr lang="ru-RU" sz="2400" dirty="0">
                <a:latin typeface="Times New Roman" pitchFamily="18" charset="0"/>
                <a:cs typeface="Times New Roman" pitchFamily="18" charset="0"/>
              </a:rPr>
              <a:t> общения и ученического самоуправления. Возникают различные, временные объединения. Рождаются коллективные традиции. Коллективность выражается в желании детей больше времени проводить вместе. Педагоги начинают осознавать роль взаимной ответственности в достижении общих успехов. </a:t>
            </a:r>
          </a:p>
        </p:txBody>
      </p:sp>
    </p:spTree>
    <p:extLst>
      <p:ext uri="{BB962C8B-B14F-4D97-AF65-F5344CB8AC3E}">
        <p14:creationId xmlns:p14="http://schemas.microsoft.com/office/powerpoint/2010/main" val="3762413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a:bodyPr>
          <a:lstStyle/>
          <a:p>
            <a:pPr marL="0" indent="0" algn="just">
              <a:buNone/>
            </a:pPr>
            <a:r>
              <a:rPr lang="ru-RU" sz="2400" dirty="0">
                <a:latin typeface="Times New Roman" pitchFamily="18" charset="0"/>
                <a:cs typeface="Times New Roman" pitchFamily="18" charset="0"/>
              </a:rPr>
              <a:t>На данном этапе детский коллектив более динамичен и революционен, педагогический — более статичен и консервативен. С внешней средой отношения складываются сложно, особенно с молодежным окружением: возникает борьба за влияние на личность учащегося. Главное в управлении — это согласовать темпы развития ученического и педагогического коллективов, чтобы педагоги не стал тормозом в развитии детского коллектива, а, наоборот, обеспечили инициативу в организации его жизни. Важным также является упорядочение отношений с внешней средой. Поэтому в образовательном учреждении нужна социологическая служба.</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175322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lnSpcReduction="10000"/>
          </a:bodyPr>
          <a:lstStyle/>
          <a:p>
            <a:pPr marL="0" indent="0" algn="just">
              <a:buNone/>
            </a:pPr>
            <a:r>
              <a:rPr lang="ru-RU" sz="2400" dirty="0">
                <a:latin typeface="Times New Roman" pitchFamily="18" charset="0"/>
                <a:cs typeface="Times New Roman" pitchFamily="18" charset="0"/>
              </a:rPr>
              <a:t>Третий этап развития ВС характеризуется тем, что ученический и педагогический коллективы чаще выступают как единое целое, как содружество, объединенное общей целью, деятельностью, отношениями творчества и общей ответственности.</a:t>
            </a:r>
          </a:p>
          <a:p>
            <a:pPr marL="0" indent="0" algn="just">
              <a:buNone/>
            </a:pPr>
            <a:r>
              <a:rPr lang="ru-RU" sz="2400" dirty="0">
                <a:latin typeface="Times New Roman" pitchFamily="18" charset="0"/>
                <a:cs typeface="Times New Roman" pitchFamily="18" charset="0"/>
              </a:rPr>
              <a:t>У педагогов развивается новое педагогическое мышление, основанное на самоанализе и творчестве, возникает искренний интерес к педагогической науке. Формируется тип преподавателя-исследователя. Система накапливает традиции. Возникает черта всех хороших систем — социальное наследование. В управлении школой практически исчезают административно-приказные формы, возрастает интенсивность процессов самоуправления, </a:t>
            </a:r>
            <a:r>
              <a:rPr lang="ru-RU" sz="2400" dirty="0" err="1">
                <a:latin typeface="Times New Roman" pitchFamily="18" charset="0"/>
                <a:cs typeface="Times New Roman" pitchFamily="18" charset="0"/>
              </a:rPr>
              <a:t>саморегуляции</a:t>
            </a:r>
            <a:r>
              <a:rPr lang="ru-RU" sz="2400" dirty="0">
                <a:latin typeface="Times New Roman" pitchFamily="18" charset="0"/>
                <a:cs typeface="Times New Roman" pitchFamily="18" charset="0"/>
              </a:rPr>
              <a:t>.</a:t>
            </a:r>
          </a:p>
        </p:txBody>
      </p:sp>
    </p:spTree>
    <p:extLst>
      <p:ext uri="{BB962C8B-B14F-4D97-AF65-F5344CB8AC3E}">
        <p14:creationId xmlns:p14="http://schemas.microsoft.com/office/powerpoint/2010/main" val="3362265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92500" lnSpcReduction="20000"/>
          </a:bodyPr>
          <a:lstStyle/>
          <a:p>
            <a:pPr marL="0" indent="0" algn="just">
              <a:buNone/>
            </a:pPr>
            <a:r>
              <a:rPr lang="ru-RU" sz="2600" dirty="0">
                <a:latin typeface="Times New Roman" pitchFamily="18" charset="0"/>
                <a:cs typeface="Times New Roman" pitchFamily="18" charset="0"/>
              </a:rPr>
              <a:t>Возникает потребность в специальной психологической службе. Воспитательная система вступает в состояние равновесия. Но это состояние нестабильно, так как встает вопрос о соотношении традиций и инноваций, которые вступают в противоречие.</a:t>
            </a:r>
          </a:p>
          <a:p>
            <a:pPr marL="0" indent="0" algn="just">
              <a:buNone/>
            </a:pPr>
            <a:r>
              <a:rPr lang="ru-RU" sz="2600" dirty="0">
                <a:latin typeface="Times New Roman" pitchFamily="18" charset="0"/>
                <a:cs typeface="Times New Roman" pitchFamily="18" charset="0"/>
              </a:rPr>
              <a:t>Развитие ВС в конечном итоге связано с введением новаций и переводом их в традиции. Традиция придает ВС устойчивость, связана с сохранением системы, укреплением ее структуры. Инновация обновляет систему, изменяет устойчивые связи. При возникающих между ними противоречиях возможны следующие ситуации: традиции, всегда существующие в данной ВС, не превращаются в ритуал, имеют вариативное содержание; инновации не заменяют традиции, а возникают рядом;</a:t>
            </a:r>
          </a:p>
          <a:p>
            <a:pPr marL="0" indent="0" algn="just">
              <a:buNone/>
            </a:pPr>
            <a:r>
              <a:rPr lang="ru-RU" sz="2600" dirty="0">
                <a:latin typeface="Times New Roman" pitchFamily="18" charset="0"/>
                <a:cs typeface="Times New Roman" pitchFamily="18" charset="0"/>
              </a:rPr>
              <a:t>происходит отмирание традиций, возникновение новых.</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347678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92500" lnSpcReduction="10000"/>
          </a:bodyPr>
          <a:lstStyle/>
          <a:p>
            <a:pPr marL="0" indent="0" algn="just">
              <a:buNone/>
            </a:pPr>
            <a:r>
              <a:rPr lang="ru-RU" sz="2400" dirty="0">
                <a:latin typeface="Times New Roman" pitchFamily="18" charset="0"/>
                <a:cs typeface="Times New Roman" pitchFamily="18" charset="0"/>
              </a:rPr>
              <a:t>Воспитательная система не может существовать постоянно. Совершенствуясь, она приближается к своему концу, так как из жизни школы исчезают непредсказуемые, нестандартные ситуации. Чрезмерно стабильная гуманистическая школа может давать тепличный эффект, когда степень защищенности ребенка превышает меру, нужную для его развития. Можно сказать, что ВС хороша до тех пор, пока ее нет.</a:t>
            </a:r>
          </a:p>
          <a:p>
            <a:pPr marL="0" indent="0" algn="just">
              <a:buNone/>
            </a:pPr>
            <a:r>
              <a:rPr lang="ru-RU" sz="2400" dirty="0">
                <a:latin typeface="Times New Roman" pitchFamily="18" charset="0"/>
                <a:cs typeface="Times New Roman" pitchFamily="18" charset="0"/>
              </a:rPr>
              <a:t>Однако в большинстве случаев ВС развивается быстрее, чем многие другие социальные системы, и никогда не достигает особенно высоких степеней целостности. Это естественно: в любом воспитательном учреждении идет довольно быстрая смена поколений детей. Каждое поколение должно ощущать себя субъектом развития системы, должно вносить в нее что-то свое, новое. Поэтому развитие ВС детерминируется не столько объективными, сколько субъективными факторами.</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339866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92500" lnSpcReduction="20000"/>
          </a:bodyPr>
          <a:lstStyle/>
          <a:p>
            <a:pPr marL="0" indent="0" algn="just">
              <a:buNone/>
            </a:pPr>
            <a:r>
              <a:rPr lang="ru-RU" sz="2400" dirty="0" smtClean="0"/>
              <a:t> 	</a:t>
            </a:r>
            <a:r>
              <a:rPr lang="ru-RU" sz="2600" dirty="0" smtClean="0">
                <a:latin typeface="Times New Roman" pitchFamily="18" charset="0"/>
                <a:cs typeface="Times New Roman" pitchFamily="18" charset="0"/>
              </a:rPr>
              <a:t>В </a:t>
            </a:r>
            <a:r>
              <a:rPr lang="ru-RU" sz="2600" dirty="0">
                <a:latin typeface="Times New Roman" pitchFamily="18" charset="0"/>
                <a:cs typeface="Times New Roman" pitchFamily="18" charset="0"/>
              </a:rPr>
              <a:t>теории самоорганизующихся систем известно, что поле путей развития определяется сугубо внутренними свойствами самой системы. ВС как система социально-педагогическая является самоорганизующейся. При ее перестройке встает задача изучения ее свойств и состояний. Системе сложно что-либо навязать; в ней должна содержаться основа для развития новой системы, тогда процесс ее построения будет более эффективным.</a:t>
            </a:r>
          </a:p>
          <a:p>
            <a:pPr marL="0" indent="0" algn="just">
              <a:buNone/>
            </a:pPr>
            <a:r>
              <a:rPr lang="ru-RU" sz="2600" dirty="0">
                <a:latin typeface="Times New Roman" pitchFamily="18" charset="0"/>
                <a:cs typeface="Times New Roman" pitchFamily="18" charset="0"/>
              </a:rPr>
              <a:t>Моделируя ВС, важно знать главное, а именно: что послужит в дальнейшем основанием для самоорганизации системы. Этим главным должны стать концепция ВС и цели создания ВС. Важной особенностью целеполагания ВС является не столько продукт — создание системы, сколько субъект — ребенок, педагог.</a:t>
            </a:r>
          </a:p>
          <a:p>
            <a:pPr marL="0" indent="0" algn="just">
              <a:buNone/>
            </a:pPr>
            <a:r>
              <a:rPr lang="ru-RU" sz="2600" dirty="0">
                <a:latin typeface="Times New Roman" pitchFamily="18" charset="0"/>
                <a:cs typeface="Times New Roman" pitchFamily="18" charset="0"/>
              </a:rPr>
              <a:t>Существует множество путей развития ВС. Важнейшим фактором существования и развития ВС является воздействие среды. </a:t>
            </a:r>
          </a:p>
        </p:txBody>
      </p:sp>
    </p:spTree>
    <p:extLst>
      <p:ext uri="{BB962C8B-B14F-4D97-AF65-F5344CB8AC3E}">
        <p14:creationId xmlns:p14="http://schemas.microsoft.com/office/powerpoint/2010/main" val="3531891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a:bodyPr>
          <a:lstStyle/>
          <a:p>
            <a:pPr marL="0" indent="0" algn="just">
              <a:buNone/>
            </a:pPr>
            <a:r>
              <a:rPr lang="ru-RU" sz="2400" dirty="0">
                <a:latin typeface="Times New Roman" pitchFamily="18" charset="0"/>
                <a:cs typeface="Times New Roman" pitchFamily="18" charset="0"/>
              </a:rPr>
              <a:t>Даже малые воздействия на тот или иной компонент системы могут направить ее развитие по новому пути. Таким воздействием может оказаться изменение системообразующей деятельности, приход в коллектив нового педагога с иными педагогическими идеями, с новыми личностными возможностями, приводящими к бесконечному процессу моделирования. Вариативность ВС может возникнуть даже на базе единой исходной педагогической концепции. Ведь достижение желаемого возможно разными путями и способами, в ходе различных видов деятельности.</a:t>
            </a:r>
          </a:p>
          <a:p>
            <a:endParaRPr lang="ru-RU" sz="2400" dirty="0"/>
          </a:p>
        </p:txBody>
      </p:sp>
    </p:spTree>
    <p:extLst>
      <p:ext uri="{BB962C8B-B14F-4D97-AF65-F5344CB8AC3E}">
        <p14:creationId xmlns:p14="http://schemas.microsoft.com/office/powerpoint/2010/main" val="1870131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lnSpcReduction="10000"/>
          </a:bodyPr>
          <a:lstStyle/>
          <a:p>
            <a:pPr marL="0" indent="0" algn="just">
              <a:buNone/>
            </a:pPr>
            <a:r>
              <a:rPr lang="ru-RU" sz="2400" dirty="0">
                <a:latin typeface="Times New Roman" pitchFamily="18" charset="0"/>
                <a:cs typeface="Times New Roman" pitchFamily="18" charset="0"/>
              </a:rPr>
              <a:t>Процесс обучения — основное средство воспитания и важная составная часть ВС. Поэтому нужно организовать его так, чтобы он стал реальным условием развития ВС. Последнее возможно, если процесс обучения представляется как</a:t>
            </a:r>
            <a:r>
              <a:rPr lang="ru-RU" sz="2400" dirty="0" smtClean="0">
                <a:latin typeface="Times New Roman" pitchFamily="18" charset="0"/>
                <a:cs typeface="Times New Roman" pitchFamily="18" charset="0"/>
              </a:rPr>
              <a:t>:</a:t>
            </a:r>
          </a:p>
          <a:p>
            <a:pPr marL="0" indent="0" algn="just">
              <a:buNone/>
            </a:pPr>
            <a:r>
              <a:rPr lang="ru-RU" sz="2400" dirty="0">
                <a:latin typeface="Times New Roman" pitchFamily="18" charset="0"/>
                <a:cs typeface="Times New Roman" pitchFamily="18" charset="0"/>
              </a:rPr>
              <a:t>- жизнедеятельность учащихся, вмещающая в себя игру, труд, творчество, общение, личностные смыслы и т.п.;</a:t>
            </a:r>
          </a:p>
          <a:p>
            <a:pPr marL="0" indent="0" algn="just">
              <a:buNone/>
            </a:pPr>
            <a:r>
              <a:rPr lang="ru-RU" sz="2400" dirty="0">
                <a:latin typeface="Times New Roman" pitchFamily="18" charset="0"/>
                <a:cs typeface="Times New Roman" pitchFamily="18" charset="0"/>
              </a:rPr>
              <a:t>- способ овладения современной культурой и культурной традицией, при котором педагог выступает не как источник информации, а как посредник между культурой и ребенком, а учебный материал — не как строительный материал культуры, а как сама культура;</a:t>
            </a:r>
          </a:p>
          <a:p>
            <a:pPr marL="0" indent="0" algn="just">
              <a:buNone/>
            </a:pPr>
            <a:r>
              <a:rPr lang="ru-RU" sz="2400" dirty="0">
                <a:latin typeface="Times New Roman" pitchFamily="18" charset="0"/>
                <a:cs typeface="Times New Roman" pitchFamily="18" charset="0"/>
              </a:rPr>
              <a:t>- источник приобретения разнообразного реального (жизненного) опыта.</a:t>
            </a:r>
          </a:p>
          <a:p>
            <a:pPr marL="0" indent="0">
              <a:buNone/>
            </a:pPr>
            <a:endParaRPr lang="ru-RU" sz="2400" dirty="0" smtClean="0"/>
          </a:p>
          <a:p>
            <a:pPr marL="0" indent="0">
              <a:buNone/>
            </a:pPr>
            <a:endParaRPr lang="ru-RU" sz="2400" dirty="0"/>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198625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92500" lnSpcReduction="20000"/>
          </a:bodyPr>
          <a:lstStyle/>
          <a:p>
            <a:pPr marL="0" indent="0" algn="just">
              <a:buNone/>
            </a:pPr>
            <a:r>
              <a:rPr lang="ru-RU" sz="2600" dirty="0">
                <a:latin typeface="Times New Roman" pitchFamily="18" charset="0"/>
                <a:cs typeface="Times New Roman" pitchFamily="18" charset="0"/>
              </a:rPr>
              <a:t>Таким образом:</a:t>
            </a:r>
          </a:p>
          <a:p>
            <a:pPr marL="0" indent="0" algn="just">
              <a:buNone/>
            </a:pPr>
            <a:r>
              <a:rPr lang="ru-RU" sz="2600" dirty="0">
                <a:latin typeface="Times New Roman" pitchFamily="18" charset="0"/>
                <a:cs typeface="Times New Roman" pitchFamily="18" charset="0"/>
              </a:rPr>
              <a:t>- для создания ВС нужна направленная на развитие личности учащегося цель и принимаемая всеми участниками воспитательного процесса привлекательная идея, осмысленная с позиций философии, педагогики, психологии;</a:t>
            </a:r>
          </a:p>
          <a:p>
            <a:pPr marL="0" indent="0" algn="just">
              <a:buNone/>
            </a:pPr>
            <a:r>
              <a:rPr lang="ru-RU" sz="2600" dirty="0">
                <a:latin typeface="Times New Roman" pitchFamily="18" charset="0"/>
                <a:cs typeface="Times New Roman" pitchFamily="18" charset="0"/>
              </a:rPr>
              <a:t>- развитие любой ВС проходит сходные этапы, при этом движущей силой развития ВС является противоречие между традициями и инновациями;</a:t>
            </a:r>
          </a:p>
          <a:p>
            <a:pPr marL="0" indent="0" algn="just">
              <a:buNone/>
            </a:pPr>
            <a:r>
              <a:rPr lang="ru-RU" sz="2600" dirty="0">
                <a:latin typeface="Times New Roman" pitchFamily="18" charset="0"/>
                <a:cs typeface="Times New Roman" pitchFamily="18" charset="0"/>
              </a:rPr>
              <a:t>- целью и результатом функционирования любой ВС, показателем ее совершенства является развивающаяся личность.</a:t>
            </a:r>
          </a:p>
          <a:p>
            <a:pPr marL="0" indent="0" algn="just">
              <a:buNone/>
            </a:pPr>
            <a:r>
              <a:rPr lang="ru-RU" sz="2600" dirty="0">
                <a:latin typeface="Times New Roman" pitchFamily="18" charset="0"/>
                <a:cs typeface="Times New Roman" pitchFamily="18" charset="0"/>
              </a:rPr>
              <a:t>Воспитательная система характеризуется как система открытая, неравновесная, в значительной степени самоорганизующаяся. В связи с этим, по утверждению исследователей ВС, управление ею обладает определенными особенностями.</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646805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a:bodyPr>
          <a:lstStyle/>
          <a:p>
            <a:pPr marL="0" indent="0" algn="just">
              <a:buNone/>
            </a:pPr>
            <a:r>
              <a:rPr lang="ru-RU" sz="2400" dirty="0">
                <a:latin typeface="Times New Roman" pitchFamily="18" charset="0"/>
                <a:cs typeface="Times New Roman" pitchFamily="18" charset="0"/>
              </a:rPr>
              <a:t>Теоретическую основу управления развитием ВС определяет синергетика — наука, изучающая самоорганизующиеся системы.</a:t>
            </a:r>
          </a:p>
          <a:p>
            <a:pPr marL="0" indent="0" algn="just">
              <a:buNone/>
            </a:pPr>
            <a:r>
              <a:rPr lang="ru-RU" sz="2400" dirty="0">
                <a:latin typeface="Times New Roman" pitchFamily="18" charset="0"/>
                <a:cs typeface="Times New Roman" pitchFamily="18" charset="0"/>
              </a:rPr>
              <a:t>Важно при этом в максимальной степени учитывать естественные свойства складывающейся системы, ее внутренние качества, историю ее развития. Для этого нужны «малые воздействия», которые дадут «большие результаты», с помощью которых можно найти точки «резонансного» воздействия на систему. Управлять такой системой извне можно лишь отчасти, так как она, будучи неравновесной, обладает своими внутренними степенями свободы, недостижимыми для воздействия извне.</a:t>
            </a:r>
          </a:p>
        </p:txBody>
      </p:sp>
    </p:spTree>
    <p:extLst>
      <p:ext uri="{BB962C8B-B14F-4D97-AF65-F5344CB8AC3E}">
        <p14:creationId xmlns:p14="http://schemas.microsoft.com/office/powerpoint/2010/main" val="3691079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pPr marL="0" indent="0" algn="just">
              <a:buNone/>
            </a:pPr>
            <a:r>
              <a:rPr lang="ru-RU" sz="2400" dirty="0" smtClean="0">
                <a:latin typeface="Times New Roman" pitchFamily="18" charset="0"/>
                <a:cs typeface="Times New Roman" pitchFamily="18" charset="0"/>
              </a:rPr>
              <a:t> 	Воспитательная </a:t>
            </a:r>
            <a:r>
              <a:rPr lang="ru-RU" sz="2400" dirty="0">
                <a:latin typeface="Times New Roman" pitchFamily="18" charset="0"/>
                <a:cs typeface="Times New Roman" pitchFamily="18" charset="0"/>
              </a:rPr>
              <a:t>система (ВС), являясь частью педагогической действительности, относится к педагогическим (образовательным) системам. ВС — это сложная педагогическая система, имеющая социальный и психологический характер.</a:t>
            </a:r>
          </a:p>
          <a:p>
            <a:pPr marL="0" indent="0" algn="just">
              <a:buNone/>
            </a:pPr>
            <a:r>
              <a:rPr lang="ru-RU" sz="2400" dirty="0">
                <a:latin typeface="Times New Roman" pitchFamily="18" charset="0"/>
                <a:cs typeface="Times New Roman" pitchFamily="18" charset="0"/>
              </a:rPr>
              <a:t>Исследователями ВС предлагается следующее ее определение: </a:t>
            </a:r>
            <a:r>
              <a:rPr lang="ru-RU" sz="2400" i="1" dirty="0">
                <a:latin typeface="Times New Roman" pitchFamily="18" charset="0"/>
                <a:cs typeface="Times New Roman" pitchFamily="18" charset="0"/>
              </a:rPr>
              <a:t>«Воспитательная система — целостный социальный организм, возникающий в процессе взаимодействия основных компонентов воспитания и обладающий такими интегративными характеристиками, как образ жизни коллектива, его психологический климат».</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8850284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a:bodyPr>
          <a:lstStyle/>
          <a:p>
            <a:pPr marL="0" indent="0" algn="just">
              <a:buNone/>
            </a:pPr>
            <a:r>
              <a:rPr lang="ru-RU" sz="2400" dirty="0">
                <a:latin typeface="Times New Roman" pitchFamily="18" charset="0"/>
                <a:cs typeface="Times New Roman" pitchFamily="18" charset="0"/>
              </a:rPr>
              <a:t>Важно поэтому в каждом конкретном случае управлять эволюцией системы сбалансированно, гармонично сочетать внешние и внутренние воздействия, не только сохраняя уже имеющиеся степени свободы системы, но и создавая новые. Управляемость системы и способность ее к самоорганизации хотя и взаимосвязаны, но не очень жестко. Это дает возможность при управлении сочетать естественное — искусственное.</a:t>
            </a:r>
          </a:p>
          <a:p>
            <a:pPr marL="0" indent="0" algn="just">
              <a:buNone/>
            </a:pPr>
            <a:r>
              <a:rPr lang="ru-RU" sz="2400" dirty="0">
                <a:latin typeface="Times New Roman" pitchFamily="18" charset="0"/>
                <a:cs typeface="Times New Roman" pitchFamily="18" charset="0"/>
              </a:rPr>
              <a:t>Эффективность такого подхода во многом зависит от информационной обеспеченности процесса управления: важно знать не только то, что ты хочешь от системы, но и то, что направлено на поддержание ее устойчивости в условиях отнюдь неравномерного развития.</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602740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92500" lnSpcReduction="10000"/>
          </a:bodyPr>
          <a:lstStyle/>
          <a:p>
            <a:pPr marL="0" indent="0" algn="just">
              <a:buNone/>
            </a:pPr>
            <a:r>
              <a:rPr lang="ru-RU" sz="2400" dirty="0">
                <a:latin typeface="Times New Roman" pitchFamily="18" charset="0"/>
                <a:cs typeface="Times New Roman" pitchFamily="18" charset="0"/>
              </a:rPr>
              <a:t>Достигаемая устойчивость не означает строгой упорядоченности. ВС по необходимости должна включать зоны порядка и хаоса. Необходимость зон порядка и хаоса в ВС объясняется с одной стороны, развитием, которое само есть движение к целостности, полной упорядоченности, а с другой — целостностью, которая может стать причиной стагнации (застоя) системы. Есть множество фактов, иллюстрирующих реальность данного противоречия. Ни одна ВС не может существовать без определенной унификации, стандартизации поведения людей, без воспроизводства повторяющихся ситуаций, без единства мысли и действий ее субъектов. Вместе с тем по мере развития системы в различной форме (не обязательно конфликтной) проявляется неудовлетворенность отдельных личностей тем, что необходимо подчиняться общему ходу жизни. Объективно, независимо от желания того или иного человека, в системе складывается механизм отторжения того, что не вписывается в рамки принятого.</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63606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92500" lnSpcReduction="20000"/>
          </a:bodyPr>
          <a:lstStyle/>
          <a:p>
            <a:pPr algn="just"/>
            <a:r>
              <a:rPr lang="ru-RU" sz="2400" dirty="0">
                <a:latin typeface="Times New Roman" pitchFamily="18" charset="0"/>
                <a:cs typeface="Times New Roman" pitchFamily="18" charset="0"/>
              </a:rPr>
              <a:t>Управление развитием ВС может осуществляться двумя путями — революционным и эволюционным. Первый назван </a:t>
            </a:r>
            <a:r>
              <a:rPr lang="ru-RU" sz="2400" dirty="0" err="1">
                <a:latin typeface="Times New Roman" pitchFamily="18" charset="0"/>
                <a:cs typeface="Times New Roman" pitchFamily="18" charset="0"/>
              </a:rPr>
              <a:t>А.С.Макаренко</a:t>
            </a:r>
            <a:r>
              <a:rPr lang="ru-RU" sz="2400" dirty="0">
                <a:latin typeface="Times New Roman" pitchFamily="18" charset="0"/>
                <a:cs typeface="Times New Roman" pitchFamily="18" charset="0"/>
              </a:rPr>
              <a:t> «методом взрыва» (он, как правило, вызывается чрезвычайными обстоятельствами). При эволюционном пути хорошо поставленная объективная информация о состоянии и функционировании системы, стремление педагогов и ученического актива к постоянному творческому поиску. Делают процесс обновления планомерным, управляемым.</a:t>
            </a:r>
          </a:p>
          <a:p>
            <a:pPr algn="just"/>
            <a:r>
              <a:rPr lang="ru-RU" sz="2400" dirty="0">
                <a:latin typeface="Times New Roman" pitchFamily="18" charset="0"/>
                <a:cs typeface="Times New Roman" pitchFamily="18" charset="0"/>
              </a:rPr>
              <a:t>Эволюционный путь постепенно усложняет ВС: обогащаются цели, Разнообразнее становится содержание деятельности, более тонкими отношения, более разветвленными связи и организационные, управленческие процессы.</a:t>
            </a:r>
          </a:p>
          <a:p>
            <a:pPr algn="just"/>
            <a:r>
              <a:rPr lang="ru-RU" sz="2400" dirty="0">
                <a:latin typeface="Times New Roman" pitchFamily="18" charset="0"/>
                <a:cs typeface="Times New Roman" pitchFamily="18" charset="0"/>
              </a:rPr>
              <a:t>Управление ВС не сводится к регулированию процессов ее становления и развития, так как это не главная цель. Самоцель — личность Развивающегося человека, включенного в воспитательную систему. Это значит, что надо управлять процессом взаимодействия и взаимовлияния системы и личности.</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8634493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Autofit/>
          </a:bodyPr>
          <a:lstStyle/>
          <a:p>
            <a:pPr marL="0" indent="0" algn="just">
              <a:buNone/>
            </a:pPr>
            <a:r>
              <a:rPr lang="ru-RU" sz="2400" dirty="0" smtClean="0">
                <a:latin typeface="Times New Roman" pitchFamily="18" charset="0"/>
                <a:cs typeface="Times New Roman" pitchFamily="18" charset="0"/>
              </a:rPr>
              <a:t>Управление </a:t>
            </a:r>
            <a:r>
              <a:rPr lang="ru-RU" sz="2400" dirty="0">
                <a:latin typeface="Times New Roman" pitchFamily="18" charset="0"/>
                <a:cs typeface="Times New Roman" pitchFamily="18" charset="0"/>
              </a:rPr>
              <a:t>ВС можно рассматривать как </a:t>
            </a:r>
            <a:r>
              <a:rPr lang="ru-RU" sz="2400" dirty="0" err="1">
                <a:latin typeface="Times New Roman" pitchFamily="18" charset="0"/>
                <a:cs typeface="Times New Roman" pitchFamily="18" charset="0"/>
              </a:rPr>
              <a:t>трехаспектный</a:t>
            </a:r>
            <a:r>
              <a:rPr lang="ru-RU" sz="2400" dirty="0">
                <a:latin typeface="Times New Roman" pitchFamily="18" charset="0"/>
                <a:cs typeface="Times New Roman" pitchFamily="18" charset="0"/>
              </a:rPr>
              <a:t> процесс: управление созданием целостной системы; укрепление ее целостности; управление корректирующее с включением каждого ребенка и взрослого в систему коллективных дел и отношений</a:t>
            </a:r>
            <a:r>
              <a:rPr lang="ru-RU" sz="2400" dirty="0" smtClean="0">
                <a:latin typeface="Times New Roman" pitchFamily="18" charset="0"/>
                <a:cs typeface="Times New Roman" pitchFamily="18" charset="0"/>
              </a:rPr>
              <a:t>.</a:t>
            </a:r>
          </a:p>
          <a:p>
            <a:r>
              <a:rPr lang="ru-RU" sz="2400" dirty="0">
                <a:latin typeface="Times New Roman" pitchFamily="18" charset="0"/>
                <a:cs typeface="Times New Roman" pitchFamily="18" charset="0"/>
              </a:rPr>
              <a:t>Управление развитием ВС как целостной системы происходит по двум путям — извне и изнутри.</a:t>
            </a:r>
          </a:p>
          <a:p>
            <a:r>
              <a:rPr lang="ru-RU" sz="2400" dirty="0">
                <a:latin typeface="Times New Roman" pitchFamily="18" charset="0"/>
                <a:cs typeface="Times New Roman" pitchFamily="18" charset="0"/>
              </a:rPr>
              <a:t>Управление извне осуществляется органами народного образования. Цель такого управления — создание условий, благоприятных для возникновения, развития и совершенствования ВС образовательного учреждения.</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8192027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92500" lnSpcReduction="10000"/>
          </a:bodyPr>
          <a:lstStyle/>
          <a:p>
            <a:pPr marL="0" indent="0" algn="just">
              <a:buNone/>
            </a:pPr>
            <a:r>
              <a:rPr lang="ru-RU" sz="2400" dirty="0">
                <a:latin typeface="Times New Roman" pitchFamily="18" charset="0"/>
                <a:cs typeface="Times New Roman" pitchFamily="18" charset="0"/>
              </a:rPr>
              <a:t>В связи с тем, что управление призвано обеспечить взаимодействие, можно говорить о том, что оно должно обеспечить извне взаимодействие педагогов с теоретическими основами создания и развития ВС, а также с соответствующим передовым педагогическим опытом прошлого и настоящего времени. Какие способы и средства организации такого взаимодействия (способы управления) возможны</a:t>
            </a:r>
            <a:r>
              <a:rPr lang="ru-RU" sz="2400" dirty="0" smtClean="0">
                <a:latin typeface="Times New Roman" pitchFamily="18" charset="0"/>
                <a:cs typeface="Times New Roman" pitchFamily="18" charset="0"/>
              </a:rPr>
              <a:t>?</a:t>
            </a:r>
          </a:p>
          <a:p>
            <a:pPr marL="0" indent="0" algn="just">
              <a:buNone/>
            </a:pPr>
            <a:r>
              <a:rPr lang="ru-RU" sz="2400" dirty="0" smtClean="0">
                <a:latin typeface="Times New Roman" pitchFamily="18" charset="0"/>
                <a:cs typeface="Times New Roman" pitchFamily="18" charset="0"/>
              </a:rPr>
              <a:t>Практика </a:t>
            </a:r>
            <a:r>
              <a:rPr lang="ru-RU" sz="2400" dirty="0">
                <a:latin typeface="Times New Roman" pitchFamily="18" charset="0"/>
                <a:cs typeface="Times New Roman" pitchFamily="18" charset="0"/>
              </a:rPr>
              <a:t>показывает, что таковыми могут быть: введение изучения теории ВС в учебные планы и программы курсов переподготовки и повышения квалификации педагогических кадров; создание проблемных курсов для педагогов; проведение научно-практических конференций; обмен опытом с коллегами своего региона, других регионов; соответствующая подготовка управленческих кадров школ; организация изучения соответствующего опыта в других странах; создание консультационной психолого-педагогической службы для работников школ из числа научно-педагогических кадров вузов.</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032716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92500" lnSpcReduction="10000"/>
          </a:bodyPr>
          <a:lstStyle/>
          <a:p>
            <a:pPr marL="0" indent="0" algn="just">
              <a:buNone/>
            </a:pPr>
            <a:r>
              <a:rPr lang="ru-RU" sz="2400" dirty="0" smtClean="0">
                <a:latin typeface="Times New Roman" pitchFamily="18" charset="0"/>
                <a:cs typeface="Times New Roman" pitchFamily="18" charset="0"/>
              </a:rPr>
              <a:t> 	Для </a:t>
            </a:r>
            <a:r>
              <a:rPr lang="ru-RU" sz="2400" dirty="0">
                <a:latin typeface="Times New Roman" pitchFamily="18" charset="0"/>
                <a:cs typeface="Times New Roman" pitchFamily="18" charset="0"/>
              </a:rPr>
              <a:t>создания доброжелательного отношения к опыту становления и развития ВС мы рекомендуем обратиться к такому феномену, как имидж. Имидж понимается как непосредственно или преднамеренно создаваемое впечатление о личности или социальной структуре. Имидж чаще всего заканчивается на такой первоначальной операции, как представление, и находится на низших этажах нашей психики — в подсознании или обыденном сознании. В качестве конкретной психологической продукции имидж выступает как социальная установка, как ценностный стереотип, как зовущая мечта. Создание привлекательного в глазах других людей образа ВС школы; формирование в педагогических коллективах, у родителей учащихся, общественности установки на принятие ВС как социально-педагогической ценности; формирование потребности в стремлении к творчеству в педагогической деятельности и высоким нравственным идеалам — все это составляет имидж органов народного образования и является важными функциями.</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255325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sz="2400" dirty="0"/>
              <a:t>Содержание управления изнутри представляет собой организация совместной деятельности и общения детей, а также регулирование возникающими отношениями в детской среде. Средствами внутреннего управления развитием ВС являются включение всех учащихся в коллективные творческие дела; создание воспитывающих ситуаций; </a:t>
            </a:r>
            <a:r>
              <a:rPr lang="ru-RU" sz="2400" dirty="0" err="1"/>
              <a:t>гуманизация</a:t>
            </a:r>
            <a:r>
              <a:rPr lang="ru-RU" sz="2400" dirty="0"/>
              <a:t> отношений между детьми, детьми и взрослыми; регулирование познавательного, эмоционально-мотивационного и поведенческого компонентов деятельности школьников.</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872893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dirty="0"/>
              <a:t>Средствами управления развитием ВС могут быть и структурные компоненты школы. Это классные ученические коллективы, кружки, спортивные секции, трудовые объединения, а также учебные кабинеты, музеи мастерские при условии превращения их в творческие центры для всего школьного коллектива. Условиями такого управления развитием ВС являются: оптимальное соотношение традиций и новаций в организации школьной жизни; опора на кадры педагогов выпускников этой же школы; использование творческого потенциала педагогов и учащихся</a:t>
            </a:r>
          </a:p>
          <a:p>
            <a:r>
              <a:rPr lang="ru-RU" dirty="0"/>
              <a:t>Моделирование социальных (социально-педагогических) ситуаций должно быть ориентировано на вовлечение в них подростков в качестве субъектов, творцов. Важным фактором является выработка у них умений и способности «конструктивной» рефлексии.</a:t>
            </a:r>
          </a:p>
          <a:p>
            <a:endParaRPr lang="ru-RU" dirty="0"/>
          </a:p>
        </p:txBody>
      </p:sp>
    </p:spTree>
    <p:extLst>
      <p:ext uri="{BB962C8B-B14F-4D97-AF65-F5344CB8AC3E}">
        <p14:creationId xmlns:p14="http://schemas.microsoft.com/office/powerpoint/2010/main" val="3366182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Некоторые ошибки в управлении воспитательной системой</a:t>
            </a:r>
          </a:p>
          <a:p>
            <a:r>
              <a:rPr lang="ru-RU" dirty="0"/>
              <a:t>Исследователи воспитательных систем главной ошибкой в управлении ими считают нормативный подход педагогов к организации воспитательного процесса. Это выражается в игнорировании природы ВС, ее специфического своеобразия. Ученые выделяют три главных качества ВС — неравновесность, способность к самоорганизации, самореализации и саморазвитию; открытый характер системы, ее неизбежное взаимодействие с окружающей средой; самобытность каждой конкретной ВС.</a:t>
            </a:r>
          </a:p>
          <a:p>
            <a:endParaRPr lang="ru-RU" dirty="0"/>
          </a:p>
        </p:txBody>
      </p:sp>
    </p:spTree>
    <p:extLst>
      <p:ext uri="{BB962C8B-B14F-4D97-AF65-F5344CB8AC3E}">
        <p14:creationId xmlns:p14="http://schemas.microsoft.com/office/powerpoint/2010/main" val="2727597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Как же избежать этих ошибок?</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a:bodyPr>
          <a:lstStyle/>
          <a:p>
            <a:pPr marL="0" indent="0" algn="just">
              <a:buNone/>
            </a:pPr>
            <a:r>
              <a:rPr lang="ru-RU" sz="2800" dirty="0" smtClean="0">
                <a:latin typeface="Times New Roman" pitchFamily="18" charset="0"/>
                <a:cs typeface="Times New Roman" pitchFamily="18" charset="0"/>
              </a:rPr>
              <a:t>Ученые </a:t>
            </a:r>
            <a:r>
              <a:rPr lang="ru-RU" sz="2800" dirty="0">
                <a:latin typeface="Times New Roman" pitchFamily="18" charset="0"/>
                <a:cs typeface="Times New Roman" pitchFamily="18" charset="0"/>
              </a:rPr>
              <a:t>называют возможные пути и способы. Известно, что для любой педагогической системы первостепенное значение имеет целеполагание. Педагоги должны постепенно, поэтапно формировать потребности учащихся, постоянно изучать детей и отслеживать их развитие. Этот материал дает основание для формирования целей, которое не может проходить без участия самих детей. С участия в формировании целей своей деятельности начинается становление человека как субъекта. «В этом деле педагоги не должны забегать вперед, выдавать желаемое за действительное».</a:t>
            </a:r>
          </a:p>
          <a:p>
            <a:endParaRPr lang="ru-RU" dirty="0"/>
          </a:p>
        </p:txBody>
      </p:sp>
    </p:spTree>
    <p:extLst>
      <p:ext uri="{BB962C8B-B14F-4D97-AF65-F5344CB8AC3E}">
        <p14:creationId xmlns:p14="http://schemas.microsoft.com/office/powerpoint/2010/main" val="4209191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a:bodyPr>
          <a:lstStyle/>
          <a:p>
            <a:pPr marL="0" indent="0" algn="just">
              <a:buNone/>
            </a:pPr>
            <a:r>
              <a:rPr lang="ru-RU" sz="2400" dirty="0">
                <a:latin typeface="Times New Roman" pitchFamily="18" charset="0"/>
                <a:cs typeface="Times New Roman" pitchFamily="18" charset="0"/>
              </a:rPr>
              <a:t>Задача ВС — интегрировать все воспитательные воздействия в целостный педагогический процесс, обеспечивающий в конкретных социально-педагогических условиях реализацию целей и задач воспитания. В связи с этим главными функциями ВС являются: интегрирующая (приводит к соединению несогласованных воспитательных воздействий); регулирующая (упорядочивает воспитательный процесс, управление им); развивающая (обеспечивает динамику ВС, которая выражается в оптимизации ее функционирования, в поступательном развитии, в совершенствовании).</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443046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a:bodyPr>
          <a:lstStyle/>
          <a:p>
            <a:pPr marL="0" indent="0" algn="just">
              <a:buNone/>
            </a:pPr>
            <a:r>
              <a:rPr lang="ru-RU" sz="2400" b="1" dirty="0">
                <a:latin typeface="Times New Roman" pitchFamily="18" charset="0"/>
                <a:cs typeface="Times New Roman" pitchFamily="18" charset="0"/>
              </a:rPr>
              <a:t>ВС</a:t>
            </a:r>
            <a:r>
              <a:rPr lang="ru-RU" sz="2400" dirty="0">
                <a:latin typeface="Times New Roman" pitchFamily="18" charset="0"/>
                <a:cs typeface="Times New Roman" pitchFamily="18" charset="0"/>
              </a:rPr>
              <a:t> обладает рядом признаков, общих с другими социальными системами. Ей присущи </a:t>
            </a:r>
            <a:r>
              <a:rPr lang="ru-RU" sz="2400" b="1" dirty="0">
                <a:latin typeface="Times New Roman" pitchFamily="18" charset="0"/>
                <a:cs typeface="Times New Roman" pitchFamily="18" charset="0"/>
              </a:rPr>
              <a:t>целенаправленность, целостность, структурность, динамизм, взаимодействие со средой и с системами более низкого и более высокого порядка. ВС имеет прошлое, настоящее и будущее.</a:t>
            </a:r>
          </a:p>
          <a:p>
            <a:pPr marL="0" indent="0" algn="just">
              <a:buNone/>
            </a:pPr>
            <a:r>
              <a:rPr lang="ru-RU" sz="2400" dirty="0">
                <a:latin typeface="Times New Roman" pitchFamily="18" charset="0"/>
                <a:cs typeface="Times New Roman" pitchFamily="18" charset="0"/>
              </a:rPr>
              <a:t>Специфическими признаками ВС как системы педагогической является то, что она включает в качестве цели, объекта и субъекта своего функционирования развивающуюся личность, а в качестве способа функционирования — педагогическую деятельность.</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945528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a:bodyPr>
          <a:lstStyle/>
          <a:p>
            <a:pPr marL="0" indent="0" algn="just">
              <a:buNone/>
            </a:pPr>
            <a:r>
              <a:rPr lang="ru-RU" sz="2400" dirty="0">
                <a:latin typeface="Times New Roman" pitchFamily="18" charset="0"/>
                <a:cs typeface="Times New Roman" pitchFamily="18" charset="0"/>
              </a:rPr>
              <a:t>ВС конкретного образовательного учреждения занимает определенное положение в иерархии воспитательных систем: государственная ВС, региональная, локальная и, наконец, ВС данного учреждения. Она имеет особенные черты, которые отражают конкретные условия воспитания: контингент учащихся, традиции, особенности среды, возможности педагогического коллектива, творческий интерес руководителя.</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052754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92500"/>
          </a:bodyPr>
          <a:lstStyle/>
          <a:p>
            <a:pPr marL="0" indent="0" algn="just">
              <a:buNone/>
            </a:pPr>
            <a:r>
              <a:rPr lang="ru-RU" sz="2400" dirty="0">
                <a:latin typeface="Times New Roman" pitchFamily="18" charset="0"/>
                <a:cs typeface="Times New Roman" pitchFamily="18" charset="0"/>
              </a:rPr>
              <a:t>Важным признаком ВС является ее открытость, т.е. связь с окружающей средой. «Окружающая среда» для большей части ВС (прежде всего ВС городских образовательных учреждений) — это семьи учащихся, социальная среда микрорайона, промышленные предприятия, учреждения культуры и т.д. Влияние окружающей среды требует от ВС таких качеств, как адаптивность (способность реагировать на окружающую среду) и стабильность (относительное постоянство к окружающей </a:t>
            </a:r>
            <a:r>
              <a:rPr lang="ru-RU" sz="2400" dirty="0" err="1">
                <a:latin typeface="Times New Roman" pitchFamily="18" charset="0"/>
                <a:cs typeface="Times New Roman" pitchFamily="18" charset="0"/>
              </a:rPr>
              <a:t>средсво</a:t>
            </a:r>
            <a:r>
              <a:rPr lang="ru-RU" sz="2400" dirty="0">
                <a:latin typeface="Times New Roman" pitchFamily="18" charset="0"/>
                <a:cs typeface="Times New Roman" pitchFamily="18" charset="0"/>
              </a:rPr>
              <a:t> связь с окружающей средой не односторонняя. ВС сама способна влиять на нее, обладая признаком обратной связи. Преобразуя окружающую среду по законам педагогики, </a:t>
            </a:r>
            <a:r>
              <a:rPr lang="ru-RU" sz="2400" dirty="0" err="1">
                <a:latin typeface="Times New Roman" pitchFamily="18" charset="0"/>
                <a:cs typeface="Times New Roman" pitchFamily="18" charset="0"/>
              </a:rPr>
              <a:t>педагогизируя</a:t>
            </a:r>
            <a:r>
              <a:rPr lang="ru-RU" sz="2400" dirty="0">
                <a:latin typeface="Times New Roman" pitchFamily="18" charset="0"/>
                <a:cs typeface="Times New Roman" pitchFamily="18" charset="0"/>
              </a:rPr>
              <a:t> ее, ВС делает ее своей составной частью</a:t>
            </a:r>
            <a:r>
              <a:rPr lang="ru-RU" sz="2400" dirty="0" smtClean="0">
                <a:latin typeface="Times New Roman" pitchFamily="18" charset="0"/>
                <a:cs typeface="Times New Roman" pitchFamily="18" charset="0"/>
              </a:rPr>
              <a:t>.</a:t>
            </a:r>
          </a:p>
          <a:p>
            <a:pPr marL="0" indent="0" algn="just">
              <a:buNone/>
            </a:pPr>
            <a:r>
              <a:rPr lang="ru-RU" sz="2600" dirty="0">
                <a:latin typeface="Times New Roman" pitchFamily="18" charset="0"/>
                <a:cs typeface="Times New Roman" pitchFamily="18" charset="0"/>
              </a:rPr>
              <a:t>ВС может рождаться, совершенствоваться, обновляться, стареть, умирать, т.е. она способна к </a:t>
            </a:r>
            <a:r>
              <a:rPr lang="ru-RU" sz="2600" dirty="0" err="1">
                <a:latin typeface="Times New Roman" pitchFamily="18" charset="0"/>
                <a:cs typeface="Times New Roman" pitchFamily="18" charset="0"/>
              </a:rPr>
              <a:t>саморегуляции</a:t>
            </a:r>
            <a:r>
              <a:rPr lang="ru-RU" sz="2600" dirty="0">
                <a:latin typeface="Times New Roman" pitchFamily="18" charset="0"/>
                <a:cs typeface="Times New Roman" pitchFamily="18" charset="0"/>
              </a:rPr>
              <a:t>.</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522280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2. Структура воспитательной системы</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lgn="just">
              <a:buNone/>
            </a:pPr>
            <a:r>
              <a:rPr lang="ru-RU" sz="2400" dirty="0" smtClean="0">
                <a:latin typeface="Times New Roman" pitchFamily="18" charset="0"/>
                <a:cs typeface="Times New Roman" pitchFamily="18" charset="0"/>
              </a:rPr>
              <a:t>Любая </a:t>
            </a:r>
            <a:r>
              <a:rPr lang="ru-RU" sz="2400" dirty="0">
                <a:latin typeface="Times New Roman" pitchFamily="18" charset="0"/>
                <a:cs typeface="Times New Roman" pitchFamily="18" charset="0"/>
              </a:rPr>
              <a:t>система, в том числе и воспитательная, имеет состав, т. е. совокупность компонентов. Набор компонентов зависит от тех параметров, которые исследователь положит в основу анализа системы.</a:t>
            </a:r>
          </a:p>
          <a:p>
            <a:pPr marL="0" indent="0" algn="just">
              <a:buNone/>
            </a:pPr>
            <a:r>
              <a:rPr lang="ru-RU" sz="2400" b="1" dirty="0">
                <a:latin typeface="Times New Roman" pitchFamily="18" charset="0"/>
                <a:cs typeface="Times New Roman" pitchFamily="18" charset="0"/>
              </a:rPr>
              <a:t>Составными частями ВС прежде всего являются ее подсистемы. Это дидактическая система, система воспитательной работы и система управления</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Дидактическая система </a:t>
            </a:r>
            <a:r>
              <a:rPr lang="ru-RU" sz="2400" dirty="0">
                <a:latin typeface="Times New Roman" pitchFamily="18" charset="0"/>
                <a:cs typeface="Times New Roman" pitchFamily="18" charset="0"/>
              </a:rPr>
              <a:t>представляет собой учебную деятельность учащихся и </a:t>
            </a:r>
            <a:r>
              <a:rPr lang="ru-RU" sz="2400" b="1" dirty="0">
                <a:latin typeface="Times New Roman" pitchFamily="18" charset="0"/>
                <a:cs typeface="Times New Roman" pitchFamily="18" charset="0"/>
              </a:rPr>
              <a:t>методическую </a:t>
            </a:r>
            <a:r>
              <a:rPr lang="ru-RU" sz="2400" dirty="0">
                <a:latin typeface="Times New Roman" pitchFamily="18" charset="0"/>
                <a:cs typeface="Times New Roman" pitchFamily="18" charset="0"/>
              </a:rPr>
              <a:t>— преподавателей.</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279279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ru-RU" sz="2400" dirty="0">
                <a:latin typeface="Times New Roman" pitchFamily="18" charset="0"/>
                <a:cs typeface="Times New Roman" pitchFamily="18" charset="0"/>
              </a:rPr>
              <a:t>Под системой воспитательной работы понимается система взаимосвязанных воспитательных мероприятий, адекватных поставленной цели. </a:t>
            </a:r>
            <a:endParaRPr lang="ru-RU" sz="2400" dirty="0" smtClean="0">
              <a:latin typeface="Times New Roman" pitchFamily="18" charset="0"/>
              <a:cs typeface="Times New Roman" pitchFamily="18" charset="0"/>
            </a:endParaRPr>
          </a:p>
          <a:p>
            <a:pPr marL="0" indent="0" algn="just">
              <a:buNone/>
            </a:pPr>
            <a:r>
              <a:rPr lang="ru-RU" sz="2400" b="1" dirty="0" smtClean="0">
                <a:latin typeface="Times New Roman" pitchFamily="18" charset="0"/>
                <a:cs typeface="Times New Roman" pitchFamily="18" charset="0"/>
              </a:rPr>
              <a:t>Система </a:t>
            </a:r>
            <a:r>
              <a:rPr lang="ru-RU" sz="2400" b="1" dirty="0">
                <a:latin typeface="Times New Roman" pitchFamily="18" charset="0"/>
                <a:cs typeface="Times New Roman" pitchFamily="18" charset="0"/>
              </a:rPr>
              <a:t>управления </a:t>
            </a:r>
            <a:r>
              <a:rPr lang="ru-RU" sz="2400" dirty="0">
                <a:latin typeface="Times New Roman" pitchFamily="18" charset="0"/>
                <a:cs typeface="Times New Roman" pitchFamily="18" charset="0"/>
              </a:rPr>
              <a:t>включает необходимый набор функций (деятельностей), направленных на поддержание, функционирование и развитие системы. Продуктивность отношений и взаимодействий данных подсистем проявляется в том «педагогическом резонансе», в условиях которого осуществляется развитие и саморазвитие личности.</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22730540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TotalTime>
  <Words>2968</Words>
  <Application>Microsoft Office PowerPoint</Application>
  <PresentationFormat>Экран (4:3)</PresentationFormat>
  <Paragraphs>98</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Тема Office</vt:lpstr>
      <vt:lpstr>КазНУ им. аль-Фараби факультет философии и политологии  Лекция 6. Управленческая культура руководителя организации образования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Структура воспитательной системы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Группа «критериев качества» включает: </vt:lpstr>
      <vt:lpstr>Развитие воспитательной системы: источники, этапы, условия </vt:lpstr>
      <vt:lpstr>ВС выделяют две тенденции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Как же избежать этих ошибок?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КазНУ им. аль-Фараби факультет философии и политологии  Лекция 6. Управленческая культура руководителя организации образования</dc:title>
  <dc:creator>user</dc:creator>
  <cp:lastModifiedBy>PChelper.kz</cp:lastModifiedBy>
  <cp:revision>14</cp:revision>
  <dcterms:created xsi:type="dcterms:W3CDTF">2021-10-04T05:47:26Z</dcterms:created>
  <dcterms:modified xsi:type="dcterms:W3CDTF">2021-10-06T04:38:56Z</dcterms:modified>
</cp:coreProperties>
</file>